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elegraf Bold" charset="1" panose="00000800000000000000"/>
      <p:regular r:id="rId15"/>
    </p:embeddedFont>
    <p:embeddedFont>
      <p:font typeface="Telegraf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2" Target="../media/image2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6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45304" y="0"/>
            <a:ext cx="3942696" cy="10287000"/>
            <a:chOff x="0" y="0"/>
            <a:chExt cx="1038406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38406" cy="2709333"/>
            </a:xfrm>
            <a:custGeom>
              <a:avLst/>
              <a:gdLst/>
              <a:ahLst/>
              <a:cxnLst/>
              <a:rect r="r" b="b" t="t" l="l"/>
              <a:pathLst>
                <a:path h="2709333" w="1038406">
                  <a:moveTo>
                    <a:pt x="0" y="0"/>
                  </a:moveTo>
                  <a:lnTo>
                    <a:pt x="1038406" y="0"/>
                  </a:lnTo>
                  <a:lnTo>
                    <a:pt x="10384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38406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37703" y="1568373"/>
            <a:ext cx="5015201" cy="7150254"/>
            <a:chOff x="0" y="0"/>
            <a:chExt cx="776986" cy="110776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76986" cy="1107761"/>
            </a:xfrm>
            <a:custGeom>
              <a:avLst/>
              <a:gdLst/>
              <a:ahLst/>
              <a:cxnLst/>
              <a:rect r="r" b="b" t="t" l="l"/>
              <a:pathLst>
                <a:path h="1107761" w="776986">
                  <a:moveTo>
                    <a:pt x="0" y="0"/>
                  </a:moveTo>
                  <a:lnTo>
                    <a:pt x="776986" y="0"/>
                  </a:lnTo>
                  <a:lnTo>
                    <a:pt x="776986" y="1107761"/>
                  </a:lnTo>
                  <a:lnTo>
                    <a:pt x="0" y="1107761"/>
                  </a:lnTo>
                  <a:close/>
                </a:path>
              </a:pathLst>
            </a:custGeom>
            <a:blipFill>
              <a:blip r:embed="rId2"/>
              <a:stretch>
                <a:fillRect l="-56928" t="0" r="-56928" b="0"/>
              </a:stretch>
            </a:blipFill>
            <a:ln w="38100" cap="sq">
              <a:solidFill>
                <a:srgbClr val="DC9A00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456864" y="1444637"/>
            <a:ext cx="285572" cy="285572"/>
            <a:chOff x="0" y="0"/>
            <a:chExt cx="75212" cy="752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212" cy="75212"/>
            </a:xfrm>
            <a:custGeom>
              <a:avLst/>
              <a:gdLst/>
              <a:ahLst/>
              <a:cxnLst/>
              <a:rect r="r" b="b" t="t" l="l"/>
              <a:pathLst>
                <a:path h="75212" w="75212">
                  <a:moveTo>
                    <a:pt x="0" y="0"/>
                  </a:moveTo>
                  <a:lnTo>
                    <a:pt x="75212" y="0"/>
                  </a:lnTo>
                  <a:lnTo>
                    <a:pt x="75212" y="75212"/>
                  </a:lnTo>
                  <a:lnTo>
                    <a:pt x="0" y="75212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5212" cy="1133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>
            <a:off x="2360994" y="1568373"/>
            <a:ext cx="8858152" cy="0"/>
          </a:xfrm>
          <a:prstGeom prst="line">
            <a:avLst/>
          </a:prstGeom>
          <a:ln cap="flat" w="38100">
            <a:solidFill>
              <a:srgbClr val="DC9A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-531614" y="1692198"/>
            <a:ext cx="12919310" cy="8708087"/>
          </a:xfrm>
          <a:custGeom>
            <a:avLst/>
            <a:gdLst/>
            <a:ahLst/>
            <a:cxnLst/>
            <a:rect r="r" b="b" t="t" l="l"/>
            <a:pathLst>
              <a:path h="8708087" w="12919310">
                <a:moveTo>
                  <a:pt x="0" y="0"/>
                </a:moveTo>
                <a:lnTo>
                  <a:pt x="12919310" y="0"/>
                </a:lnTo>
                <a:lnTo>
                  <a:pt x="12919310" y="8708087"/>
                </a:lnTo>
                <a:lnTo>
                  <a:pt x="0" y="8708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l="0" t="0" r="-152147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360994" y="299928"/>
            <a:ext cx="4281867" cy="1144620"/>
            <a:chOff x="0" y="0"/>
            <a:chExt cx="5709156" cy="15261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709156" cy="1526160"/>
            </a:xfrm>
            <a:custGeom>
              <a:avLst/>
              <a:gdLst/>
              <a:ahLst/>
              <a:cxnLst/>
              <a:rect r="r" b="b" t="t" l="l"/>
              <a:pathLst>
                <a:path h="1526160" w="5709156">
                  <a:moveTo>
                    <a:pt x="0" y="0"/>
                  </a:moveTo>
                  <a:lnTo>
                    <a:pt x="5709156" y="0"/>
                  </a:lnTo>
                  <a:lnTo>
                    <a:pt x="5709156" y="1526160"/>
                  </a:lnTo>
                  <a:lnTo>
                    <a:pt x="0" y="1526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217750" y="0"/>
              <a:ext cx="3491406" cy="1526160"/>
            </a:xfrm>
            <a:custGeom>
              <a:avLst/>
              <a:gdLst/>
              <a:ahLst/>
              <a:cxnLst/>
              <a:rect r="r" b="b" t="t" l="l"/>
              <a:pathLst>
                <a:path h="1526160" w="3491406">
                  <a:moveTo>
                    <a:pt x="0" y="0"/>
                  </a:moveTo>
                  <a:lnTo>
                    <a:pt x="3491406" y="0"/>
                  </a:lnTo>
                  <a:lnTo>
                    <a:pt x="3491406" y="1526160"/>
                  </a:lnTo>
                  <a:lnTo>
                    <a:pt x="0" y="1526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352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7038441" y="176193"/>
            <a:ext cx="3763001" cy="1268445"/>
          </a:xfrm>
          <a:custGeom>
            <a:avLst/>
            <a:gdLst/>
            <a:ahLst/>
            <a:cxnLst/>
            <a:rect r="r" b="b" t="t" l="l"/>
            <a:pathLst>
              <a:path h="1268445" w="3763001">
                <a:moveTo>
                  <a:pt x="0" y="0"/>
                </a:moveTo>
                <a:lnTo>
                  <a:pt x="3763000" y="0"/>
                </a:lnTo>
                <a:lnTo>
                  <a:pt x="3763000" y="1268444"/>
                </a:lnTo>
                <a:lnTo>
                  <a:pt x="0" y="12684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371139" y="3990797"/>
            <a:ext cx="10026072" cy="262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36"/>
              </a:lnSpc>
            </a:pPr>
            <a:r>
              <a:rPr lang="en-US" sz="9934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Liderança</a:t>
            </a:r>
          </a:p>
          <a:p>
            <a:pPr algn="l">
              <a:lnSpc>
                <a:spcPts val="9636"/>
              </a:lnSpc>
            </a:pPr>
            <a:r>
              <a:rPr lang="en-US" sz="9934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transformadora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71139" y="6474343"/>
            <a:ext cx="7339162" cy="78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Inspirando</a:t>
            </a:r>
          </a:p>
          <a:p>
            <a:pPr algn="l">
              <a:lnSpc>
                <a:spcPts val="2937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mudanças positivas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3733" y="1692198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5"/>
                </a:lnTo>
                <a:lnTo>
                  <a:pt x="0" y="850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0" t="0" r="-15214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25487" y="4160633"/>
            <a:ext cx="5781604" cy="1705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O que vamos ver hoje?</a:t>
            </a:r>
          </a:p>
        </p:txBody>
      </p:sp>
      <p:sp>
        <p:nvSpPr>
          <p:cNvPr name="AutoShape 4" id="4"/>
          <p:cNvSpPr/>
          <p:nvPr/>
        </p:nvSpPr>
        <p:spPr>
          <a:xfrm>
            <a:off x="0" y="3636723"/>
            <a:ext cx="7019699" cy="0"/>
          </a:xfrm>
          <a:prstGeom prst="line">
            <a:avLst/>
          </a:prstGeom>
          <a:ln cap="flat" w="38100">
            <a:solidFill>
              <a:srgbClr val="DC9A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9803109" y="3531601"/>
            <a:ext cx="7677065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O que é ser um líder transformador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03109" y="4439105"/>
            <a:ext cx="7677065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Importância da liderança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03109" y="5355702"/>
            <a:ext cx="7677065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Desafios na jornada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03109" y="6296002"/>
            <a:ext cx="7677065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Engajamento e motivação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144000" y="3608148"/>
            <a:ext cx="202018" cy="230104"/>
            <a:chOff x="0" y="0"/>
            <a:chExt cx="53206" cy="606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206" cy="60604"/>
            </a:xfrm>
            <a:custGeom>
              <a:avLst/>
              <a:gdLst/>
              <a:ahLst/>
              <a:cxnLst/>
              <a:rect r="r" b="b" t="t" l="l"/>
              <a:pathLst>
                <a:path h="60604" w="53206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0" y="4553752"/>
            <a:ext cx="202018" cy="230104"/>
            <a:chOff x="0" y="0"/>
            <a:chExt cx="53206" cy="606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3206" cy="60604"/>
            </a:xfrm>
            <a:custGeom>
              <a:avLst/>
              <a:gdLst/>
              <a:ahLst/>
              <a:cxnLst/>
              <a:rect r="r" b="b" t="t" l="l"/>
              <a:pathLst>
                <a:path h="60604" w="53206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0" y="5470349"/>
            <a:ext cx="202018" cy="230104"/>
            <a:chOff x="0" y="0"/>
            <a:chExt cx="53206" cy="6060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206" cy="60604"/>
            </a:xfrm>
            <a:custGeom>
              <a:avLst/>
              <a:gdLst/>
              <a:ahLst/>
              <a:cxnLst/>
              <a:rect r="r" b="b" t="t" l="l"/>
              <a:pathLst>
                <a:path h="60604" w="53206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144000" y="6386253"/>
            <a:ext cx="202018" cy="230104"/>
            <a:chOff x="0" y="0"/>
            <a:chExt cx="53206" cy="6060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3206" cy="60604"/>
            </a:xfrm>
            <a:custGeom>
              <a:avLst/>
              <a:gdLst/>
              <a:ahLst/>
              <a:cxnLst/>
              <a:rect r="r" b="b" t="t" l="l"/>
              <a:pathLst>
                <a:path h="60604" w="53206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420829" y="8461190"/>
            <a:ext cx="2706543" cy="723507"/>
            <a:chOff x="0" y="0"/>
            <a:chExt cx="3608723" cy="96467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08723" cy="964677"/>
            </a:xfrm>
            <a:custGeom>
              <a:avLst/>
              <a:gdLst/>
              <a:ahLst/>
              <a:cxnLst/>
              <a:rect r="r" b="b" t="t" l="l"/>
              <a:pathLst>
                <a:path h="964677" w="3608723">
                  <a:moveTo>
                    <a:pt x="0" y="0"/>
                  </a:moveTo>
                  <a:lnTo>
                    <a:pt x="3608723" y="0"/>
                  </a:lnTo>
                  <a:lnTo>
                    <a:pt x="3608723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401827" y="0"/>
              <a:ext cx="2206897" cy="964677"/>
            </a:xfrm>
            <a:custGeom>
              <a:avLst/>
              <a:gdLst/>
              <a:ahLst/>
              <a:cxnLst/>
              <a:rect r="r" b="b" t="t" l="l"/>
              <a:pathLst>
                <a:path h="964677" w="2206897">
                  <a:moveTo>
                    <a:pt x="0" y="0"/>
                  </a:moveTo>
                  <a:lnTo>
                    <a:pt x="2206896" y="0"/>
                  </a:lnTo>
                  <a:lnTo>
                    <a:pt x="2206896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520" t="0" r="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4676219" y="8387587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1" y="0"/>
                </a:lnTo>
                <a:lnTo>
                  <a:pt x="2583081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3733" y="1692198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5"/>
                </a:lnTo>
                <a:lnTo>
                  <a:pt x="0" y="850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0" t="0" r="-15214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18631" y="847913"/>
            <a:ext cx="8687755" cy="8687755"/>
            <a:chOff x="0" y="0"/>
            <a:chExt cx="2288133" cy="22881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88133" cy="2288133"/>
            </a:xfrm>
            <a:custGeom>
              <a:avLst/>
              <a:gdLst/>
              <a:ahLst/>
              <a:cxnLst/>
              <a:rect r="r" b="b" t="t" l="l"/>
              <a:pathLst>
                <a:path h="2288133" w="2288133">
                  <a:moveTo>
                    <a:pt x="0" y="0"/>
                  </a:moveTo>
                  <a:lnTo>
                    <a:pt x="2288133" y="0"/>
                  </a:lnTo>
                  <a:lnTo>
                    <a:pt x="2288133" y="2288133"/>
                  </a:lnTo>
                  <a:lnTo>
                    <a:pt x="0" y="22881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288133" cy="23262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01662" y="1418121"/>
            <a:ext cx="995346" cy="1608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62"/>
              </a:lnSpc>
            </a:pPr>
            <a:r>
              <a:rPr lang="en-US" sz="11404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"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177229" y="8212106"/>
            <a:ext cx="995346" cy="1608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62"/>
              </a:lnSpc>
            </a:pPr>
            <a:r>
              <a:rPr lang="en-US" sz="11404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"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01662" y="2535587"/>
            <a:ext cx="7012752" cy="528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41"/>
              </a:lnSpc>
            </a:pPr>
            <a:r>
              <a:rPr lang="en-US" sz="6022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A liderança transformadora</a:t>
            </a:r>
          </a:p>
          <a:p>
            <a:pPr algn="l">
              <a:lnSpc>
                <a:spcPts val="5841"/>
              </a:lnSpc>
            </a:pPr>
            <a:r>
              <a:rPr lang="en-US" sz="6022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é aquela que vai além de simplesmente gerenciar equipes e tarefas.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50188" y="4056552"/>
            <a:ext cx="5798646" cy="2173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É sobre inspirar e motivar as pessoas a abraçarem uma visão compartilhada, desafiando o status quo e impulsionando mudanças positivas.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420829" y="8461190"/>
            <a:ext cx="2706543" cy="723507"/>
            <a:chOff x="0" y="0"/>
            <a:chExt cx="3608723" cy="9646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08723" cy="964677"/>
            </a:xfrm>
            <a:custGeom>
              <a:avLst/>
              <a:gdLst/>
              <a:ahLst/>
              <a:cxnLst/>
              <a:rect r="r" b="b" t="t" l="l"/>
              <a:pathLst>
                <a:path h="964677" w="3608723">
                  <a:moveTo>
                    <a:pt x="0" y="0"/>
                  </a:moveTo>
                  <a:lnTo>
                    <a:pt x="3608723" y="0"/>
                  </a:lnTo>
                  <a:lnTo>
                    <a:pt x="3608723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1827" y="0"/>
              <a:ext cx="2206897" cy="964677"/>
            </a:xfrm>
            <a:custGeom>
              <a:avLst/>
              <a:gdLst/>
              <a:ahLst/>
              <a:cxnLst/>
              <a:rect r="r" b="b" t="t" l="l"/>
              <a:pathLst>
                <a:path h="964677" w="2206897">
                  <a:moveTo>
                    <a:pt x="0" y="0"/>
                  </a:moveTo>
                  <a:lnTo>
                    <a:pt x="2206896" y="0"/>
                  </a:lnTo>
                  <a:lnTo>
                    <a:pt x="2206896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52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4676219" y="8387587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1" y="0"/>
                </a:lnTo>
                <a:lnTo>
                  <a:pt x="2583081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3733" y="1692198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5"/>
                </a:lnTo>
                <a:lnTo>
                  <a:pt x="0" y="850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15214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7694" y="3019988"/>
            <a:ext cx="1742962" cy="1742962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595527" y="3019988"/>
            <a:ext cx="1742962" cy="174296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397323" y="3019988"/>
            <a:ext cx="1742962" cy="174296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77694" y="785564"/>
            <a:ext cx="10035114" cy="909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Características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5383" y="3561269"/>
            <a:ext cx="947584" cy="70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5000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93216" y="3561269"/>
            <a:ext cx="947584" cy="70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5000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95012" y="3561269"/>
            <a:ext cx="947584" cy="70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5000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7694" y="5577524"/>
            <a:ext cx="5017557" cy="858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928" b="true">
                <a:solidFill>
                  <a:srgbClr val="545454"/>
                </a:solidFill>
                <a:latin typeface="Telegraf Bold"/>
                <a:ea typeface="Telegraf Bold"/>
                <a:cs typeface="Telegraf Bold"/>
                <a:sym typeface="Telegraf Bold"/>
              </a:rPr>
              <a:t>EMPATIA E ESCUTA ATIVA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595527" y="5577524"/>
            <a:ext cx="5017557" cy="858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928" b="true">
                <a:solidFill>
                  <a:srgbClr val="545454"/>
                </a:solidFill>
                <a:latin typeface="Telegraf Bold"/>
                <a:ea typeface="Telegraf Bold"/>
                <a:cs typeface="Telegraf Bold"/>
                <a:sym typeface="Telegraf Bold"/>
              </a:rPr>
              <a:t>CAPACIDADE DE DELEGAR E CAPACITAR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97323" y="5577524"/>
            <a:ext cx="5017557" cy="858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928" b="true">
                <a:solidFill>
                  <a:srgbClr val="545454"/>
                </a:solidFill>
                <a:latin typeface="Telegraf Bold"/>
                <a:ea typeface="Telegraf Bold"/>
                <a:cs typeface="Telegraf Bold"/>
                <a:sym typeface="Telegraf Bold"/>
              </a:rPr>
              <a:t>HABILIDADE DE COMUNICAÇÃO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77694" y="7057762"/>
            <a:ext cx="5096946" cy="2448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8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A empatia é uma característica fundamental. Eles se preocupam genuinamente com o bem-estar de suas equipes e estão sempre dispostos a ouvir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595527" y="7057762"/>
            <a:ext cx="5096946" cy="204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8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Sabe que não pode fazer tudo sozinho. Eles confiam em suas equipes e têm a capacidade de delegar responsabilidades de forma eficaz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97323" y="7057762"/>
            <a:ext cx="5096946" cy="2448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8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É um comunicador habilidoso, capaz de transmitir sua visão de forma clara e convincente, além de cultivar um ambiente de comunicação aberta e transparente.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420829" y="782967"/>
            <a:ext cx="2706543" cy="723507"/>
            <a:chOff x="0" y="0"/>
            <a:chExt cx="3608723" cy="96467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08723" cy="964677"/>
            </a:xfrm>
            <a:custGeom>
              <a:avLst/>
              <a:gdLst/>
              <a:ahLst/>
              <a:cxnLst/>
              <a:rect r="r" b="b" t="t" l="l"/>
              <a:pathLst>
                <a:path h="964677" w="3608723">
                  <a:moveTo>
                    <a:pt x="0" y="0"/>
                  </a:moveTo>
                  <a:lnTo>
                    <a:pt x="3608723" y="0"/>
                  </a:lnTo>
                  <a:lnTo>
                    <a:pt x="3608723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401827" y="0"/>
              <a:ext cx="2206897" cy="964677"/>
            </a:xfrm>
            <a:custGeom>
              <a:avLst/>
              <a:gdLst/>
              <a:ahLst/>
              <a:cxnLst/>
              <a:rect r="r" b="b" t="t" l="l"/>
              <a:pathLst>
                <a:path h="964677" w="2206897">
                  <a:moveTo>
                    <a:pt x="0" y="0"/>
                  </a:moveTo>
                  <a:lnTo>
                    <a:pt x="2206896" y="0"/>
                  </a:lnTo>
                  <a:lnTo>
                    <a:pt x="2206896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520" t="0" r="0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14676219" y="709364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1" y="0"/>
                </a:lnTo>
                <a:lnTo>
                  <a:pt x="2583081" y="870714"/>
                </a:lnTo>
                <a:lnTo>
                  <a:pt x="0" y="870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3733" y="1692198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5"/>
                </a:lnTo>
                <a:lnTo>
                  <a:pt x="0" y="850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152147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110347" y="201739"/>
            <a:ext cx="9980676" cy="98882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877694" y="785564"/>
            <a:ext cx="5980067" cy="1705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Liderança</a:t>
            </a:r>
          </a:p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em números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77694" y="3196919"/>
            <a:ext cx="5681448" cy="5174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A liderança transformadora é crucial para o sucesso das organizações nos tempos modernos.</a:t>
            </a:r>
          </a:p>
          <a:p>
            <a:pPr algn="l">
              <a:lnSpc>
                <a:spcPts val="3392"/>
              </a:lnSpc>
            </a:pPr>
          </a:p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Ela não só impulsiona a inovação e a adaptação às mudanças, mas também promove o engajamento dos funcionários e a construção de uma cultura organizacional forte.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99183" y="9150345"/>
            <a:ext cx="2706543" cy="723507"/>
            <a:chOff x="0" y="0"/>
            <a:chExt cx="3608723" cy="9646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08723" cy="964677"/>
            </a:xfrm>
            <a:custGeom>
              <a:avLst/>
              <a:gdLst/>
              <a:ahLst/>
              <a:cxnLst/>
              <a:rect r="r" b="b" t="t" l="l"/>
              <a:pathLst>
                <a:path h="964677" w="3608723">
                  <a:moveTo>
                    <a:pt x="0" y="0"/>
                  </a:moveTo>
                  <a:lnTo>
                    <a:pt x="3608723" y="0"/>
                  </a:lnTo>
                  <a:lnTo>
                    <a:pt x="3608723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401827" y="0"/>
              <a:ext cx="2206897" cy="964677"/>
            </a:xfrm>
            <a:custGeom>
              <a:avLst/>
              <a:gdLst/>
              <a:ahLst/>
              <a:cxnLst/>
              <a:rect r="r" b="b" t="t" l="l"/>
              <a:pathLst>
                <a:path h="964677" w="2206897">
                  <a:moveTo>
                    <a:pt x="0" y="0"/>
                  </a:moveTo>
                  <a:lnTo>
                    <a:pt x="2206896" y="0"/>
                  </a:lnTo>
                  <a:lnTo>
                    <a:pt x="2206896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352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4054573" y="9076742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1" y="0"/>
                </a:lnTo>
                <a:lnTo>
                  <a:pt x="2583081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514906" y="6369939"/>
            <a:ext cx="9020292" cy="3031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Líderes transformadores têm a capacidade de engajar e motivar suas equipes de maneira única.</a:t>
            </a:r>
          </a:p>
          <a:p>
            <a:pPr algn="l">
              <a:lnSpc>
                <a:spcPts val="3392"/>
              </a:lnSpc>
            </a:pPr>
          </a:p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Eles reconhecem as habilidades e contribuições individuais, promovem um ambiente de trabalho positivo e inspiram um senso de propósito compartilhado.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234115" y="-164077"/>
            <a:ext cx="7646150" cy="10615154"/>
            <a:chOff x="0" y="0"/>
            <a:chExt cx="2013801" cy="27957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13801" cy="2795761"/>
            </a:xfrm>
            <a:custGeom>
              <a:avLst/>
              <a:gdLst/>
              <a:ahLst/>
              <a:cxnLst/>
              <a:rect r="r" b="b" t="t" l="l"/>
              <a:pathLst>
                <a:path h="2795761" w="2013801">
                  <a:moveTo>
                    <a:pt x="0" y="0"/>
                  </a:moveTo>
                  <a:lnTo>
                    <a:pt x="2013801" y="0"/>
                  </a:lnTo>
                  <a:lnTo>
                    <a:pt x="2013801" y="2795761"/>
                  </a:lnTo>
                  <a:lnTo>
                    <a:pt x="0" y="2795761"/>
                  </a:lnTo>
                  <a:close/>
                </a:path>
              </a:pathLst>
            </a:custGeom>
            <a:solidFill>
              <a:srgbClr val="DC9A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13801" cy="28338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36048" y="731918"/>
            <a:ext cx="6000080" cy="2502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Engajamento</a:t>
            </a:r>
          </a:p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e motivação</a:t>
            </a:r>
          </a:p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sob liderança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514906" y="1028700"/>
            <a:ext cx="8744394" cy="4325756"/>
            <a:chOff x="0" y="0"/>
            <a:chExt cx="1354735" cy="6701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54735" cy="670173"/>
            </a:xfrm>
            <a:custGeom>
              <a:avLst/>
              <a:gdLst/>
              <a:ahLst/>
              <a:cxnLst/>
              <a:rect r="r" b="b" t="t" l="l"/>
              <a:pathLst>
                <a:path h="670173" w="1354735">
                  <a:moveTo>
                    <a:pt x="0" y="0"/>
                  </a:moveTo>
                  <a:lnTo>
                    <a:pt x="1354735" y="0"/>
                  </a:lnTo>
                  <a:lnTo>
                    <a:pt x="1354735" y="670173"/>
                  </a:lnTo>
                  <a:lnTo>
                    <a:pt x="0" y="670173"/>
                  </a:lnTo>
                  <a:close/>
                </a:path>
              </a:pathLst>
            </a:custGeom>
            <a:blipFill>
              <a:blip r:embed="rId2"/>
              <a:stretch>
                <a:fillRect l="-20950" t="-60273" r="-20103" b="-30056"/>
              </a:stretch>
            </a:blipFill>
            <a:ln w="38100" cap="sq">
              <a:solidFill>
                <a:srgbClr val="DC9A00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836048" y="9115514"/>
            <a:ext cx="285572" cy="285572"/>
            <a:chOff x="0" y="0"/>
            <a:chExt cx="75212" cy="7521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212" cy="75212"/>
            </a:xfrm>
            <a:custGeom>
              <a:avLst/>
              <a:gdLst/>
              <a:ahLst/>
              <a:cxnLst/>
              <a:rect r="r" b="b" t="t" l="l"/>
              <a:pathLst>
                <a:path h="75212" w="75212">
                  <a:moveTo>
                    <a:pt x="0" y="0"/>
                  </a:moveTo>
                  <a:lnTo>
                    <a:pt x="75212" y="0"/>
                  </a:lnTo>
                  <a:lnTo>
                    <a:pt x="75212" y="75212"/>
                  </a:lnTo>
                  <a:lnTo>
                    <a:pt x="0" y="75212"/>
                  </a:lnTo>
                  <a:close/>
                </a:path>
              </a:pathLst>
            </a:custGeom>
            <a:solidFill>
              <a:srgbClr val="EFEFE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75212" cy="1133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67441" y="8896546"/>
            <a:ext cx="2706543" cy="723507"/>
          </a:xfrm>
          <a:custGeom>
            <a:avLst/>
            <a:gdLst/>
            <a:ahLst/>
            <a:cxnLst/>
            <a:rect r="r" b="b" t="t" l="l"/>
            <a:pathLst>
              <a:path h="723507" w="2706543">
                <a:moveTo>
                  <a:pt x="0" y="0"/>
                </a:moveTo>
                <a:lnTo>
                  <a:pt x="2706543" y="0"/>
                </a:lnTo>
                <a:lnTo>
                  <a:pt x="2706543" y="723508"/>
                </a:lnTo>
                <a:lnTo>
                  <a:pt x="0" y="723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622832" y="8822943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0" y="0"/>
                </a:lnTo>
                <a:lnTo>
                  <a:pt x="2583080" y="870714"/>
                </a:lnTo>
                <a:lnTo>
                  <a:pt x="0" y="870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4622832" y="8822943"/>
            <a:ext cx="797604" cy="870713"/>
          </a:xfrm>
          <a:custGeom>
            <a:avLst/>
            <a:gdLst/>
            <a:ahLst/>
            <a:cxnLst/>
            <a:rect r="r" b="b" t="t" l="l"/>
            <a:pathLst>
              <a:path h="870713" w="797604">
                <a:moveTo>
                  <a:pt x="0" y="0"/>
                </a:moveTo>
                <a:lnTo>
                  <a:pt x="797603" y="0"/>
                </a:lnTo>
                <a:lnTo>
                  <a:pt x="797603" y="870714"/>
                </a:lnTo>
                <a:lnTo>
                  <a:pt x="0" y="870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23855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3733" y="1692198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5"/>
                </a:lnTo>
                <a:lnTo>
                  <a:pt x="0" y="8507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15214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571545" y="847913"/>
            <a:ext cx="8687755" cy="8687755"/>
            <a:chOff x="0" y="0"/>
            <a:chExt cx="2288133" cy="22881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88133" cy="2288133"/>
            </a:xfrm>
            <a:custGeom>
              <a:avLst/>
              <a:gdLst/>
              <a:ahLst/>
              <a:cxnLst/>
              <a:rect r="r" b="b" t="t" l="l"/>
              <a:pathLst>
                <a:path h="2288133" w="2288133">
                  <a:moveTo>
                    <a:pt x="0" y="0"/>
                  </a:moveTo>
                  <a:lnTo>
                    <a:pt x="2288133" y="0"/>
                  </a:lnTo>
                  <a:lnTo>
                    <a:pt x="2288133" y="2288133"/>
                  </a:lnTo>
                  <a:lnTo>
                    <a:pt x="0" y="22881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288133" cy="23262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479712" y="1995483"/>
            <a:ext cx="964724" cy="1261077"/>
          </a:xfrm>
          <a:custGeom>
            <a:avLst/>
            <a:gdLst/>
            <a:ahLst/>
            <a:cxnLst/>
            <a:rect r="r" b="b" t="t" l="l"/>
            <a:pathLst>
              <a:path h="1261077" w="964724">
                <a:moveTo>
                  <a:pt x="0" y="0"/>
                </a:moveTo>
                <a:lnTo>
                  <a:pt x="964724" y="0"/>
                </a:lnTo>
                <a:lnTo>
                  <a:pt x="964724" y="1261078"/>
                </a:lnTo>
                <a:lnTo>
                  <a:pt x="0" y="12610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00240" y="4532776"/>
            <a:ext cx="944196" cy="944196"/>
          </a:xfrm>
          <a:custGeom>
            <a:avLst/>
            <a:gdLst/>
            <a:ahLst/>
            <a:cxnLst/>
            <a:rect r="r" b="b" t="t" l="l"/>
            <a:pathLst>
              <a:path h="944196" w="944196">
                <a:moveTo>
                  <a:pt x="0" y="0"/>
                </a:moveTo>
                <a:lnTo>
                  <a:pt x="944196" y="0"/>
                </a:lnTo>
                <a:lnTo>
                  <a:pt x="944196" y="944196"/>
                </a:lnTo>
                <a:lnTo>
                  <a:pt x="0" y="94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12263" y="4532776"/>
            <a:ext cx="944196" cy="944196"/>
          </a:xfrm>
          <a:custGeom>
            <a:avLst/>
            <a:gdLst/>
            <a:ahLst/>
            <a:cxnLst/>
            <a:rect r="r" b="b" t="t" l="l"/>
            <a:pathLst>
              <a:path h="944196" w="944196">
                <a:moveTo>
                  <a:pt x="0" y="0"/>
                </a:moveTo>
                <a:lnTo>
                  <a:pt x="944197" y="0"/>
                </a:lnTo>
                <a:lnTo>
                  <a:pt x="944197" y="944196"/>
                </a:lnTo>
                <a:lnTo>
                  <a:pt x="0" y="94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512263" y="7198209"/>
            <a:ext cx="1047445" cy="1120262"/>
          </a:xfrm>
          <a:custGeom>
            <a:avLst/>
            <a:gdLst/>
            <a:ahLst/>
            <a:cxnLst/>
            <a:rect r="r" b="b" t="t" l="l"/>
            <a:pathLst>
              <a:path h="1120262" w="1047445">
                <a:moveTo>
                  <a:pt x="0" y="0"/>
                </a:moveTo>
                <a:lnTo>
                  <a:pt x="1047445" y="0"/>
                </a:lnTo>
                <a:lnTo>
                  <a:pt x="1047445" y="1120262"/>
                </a:lnTo>
                <a:lnTo>
                  <a:pt x="0" y="11202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77694" y="4848109"/>
            <a:ext cx="5798646" cy="3031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A liderança transformadora tem um impacto significativo na moldagem e influência dessa cultura, afetando diretamente a forma como os funcionários interagem, trabalham e se relacionam dentro da empresa.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60840" y="2568153"/>
            <a:ext cx="5212657" cy="888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Incentiva a experimentação e a busca por novas ideias.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60840" y="5004874"/>
            <a:ext cx="5212657" cy="1316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Investe no crescimento pessoal e profissional dos funcionários.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60840" y="7679781"/>
            <a:ext cx="5212657" cy="888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DC9A00"/>
                </a:solidFill>
                <a:latin typeface="Telegraf"/>
                <a:ea typeface="Telegraf"/>
                <a:cs typeface="Telegraf"/>
                <a:sym typeface="Telegraf"/>
              </a:rPr>
              <a:t>Celebra as diferenças e cria um ambiente inclusivo.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060840" y="1957383"/>
            <a:ext cx="6009602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Inovação e criatividade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060840" y="4394104"/>
            <a:ext cx="5470492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Desenvolvimento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060840" y="7069011"/>
            <a:ext cx="6009602" cy="45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Respeito e diversidade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77694" y="2702222"/>
            <a:ext cx="6917650" cy="1705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O impacto</a:t>
            </a:r>
          </a:p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para a empresa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799183" y="9150345"/>
            <a:ext cx="2706543" cy="723507"/>
            <a:chOff x="0" y="0"/>
            <a:chExt cx="3608723" cy="96467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08723" cy="964677"/>
            </a:xfrm>
            <a:custGeom>
              <a:avLst/>
              <a:gdLst/>
              <a:ahLst/>
              <a:cxnLst/>
              <a:rect r="r" b="b" t="t" l="l"/>
              <a:pathLst>
                <a:path h="964677" w="3608723">
                  <a:moveTo>
                    <a:pt x="0" y="0"/>
                  </a:moveTo>
                  <a:lnTo>
                    <a:pt x="3608723" y="0"/>
                  </a:lnTo>
                  <a:lnTo>
                    <a:pt x="3608723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401827" y="0"/>
              <a:ext cx="2206897" cy="964677"/>
            </a:xfrm>
            <a:custGeom>
              <a:avLst/>
              <a:gdLst/>
              <a:ahLst/>
              <a:cxnLst/>
              <a:rect r="r" b="b" t="t" l="l"/>
              <a:pathLst>
                <a:path h="964677" w="2206897">
                  <a:moveTo>
                    <a:pt x="0" y="0"/>
                  </a:moveTo>
                  <a:lnTo>
                    <a:pt x="2206896" y="0"/>
                  </a:lnTo>
                  <a:lnTo>
                    <a:pt x="2206896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63520" t="0" r="0" b="0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4054573" y="9076742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1" y="0"/>
                </a:lnTo>
                <a:lnTo>
                  <a:pt x="2583081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0729" y="799623"/>
            <a:ext cx="16446541" cy="8687755"/>
            <a:chOff x="0" y="0"/>
            <a:chExt cx="4331599" cy="22881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1599" cy="2288133"/>
            </a:xfrm>
            <a:custGeom>
              <a:avLst/>
              <a:gdLst/>
              <a:ahLst/>
              <a:cxnLst/>
              <a:rect r="r" b="b" t="t" l="l"/>
              <a:pathLst>
                <a:path h="2288133" w="4331599">
                  <a:moveTo>
                    <a:pt x="0" y="0"/>
                  </a:moveTo>
                  <a:lnTo>
                    <a:pt x="4331599" y="0"/>
                  </a:lnTo>
                  <a:lnTo>
                    <a:pt x="4331599" y="2288133"/>
                  </a:lnTo>
                  <a:lnTo>
                    <a:pt x="0" y="22881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DC9A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331599" cy="23262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533974" y="889848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4"/>
                </a:lnTo>
                <a:lnTo>
                  <a:pt x="0" y="85073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152147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27038" y="1907264"/>
            <a:ext cx="6917650" cy="909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true">
                <a:solidFill>
                  <a:srgbClr val="DC9A00"/>
                </a:solidFill>
                <a:latin typeface="Telegraf Bold"/>
                <a:ea typeface="Telegraf Bold"/>
                <a:cs typeface="Telegraf Bold"/>
                <a:sym typeface="Telegraf Bold"/>
              </a:rPr>
              <a:t>Em resumo: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43622" y="3262003"/>
            <a:ext cx="8253224" cy="431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A liderança transformadora é essencial para impulsionar mudanças positivas em nossas organizações e na sociedade como um todo. </a:t>
            </a:r>
          </a:p>
          <a:p>
            <a:pPr algn="l">
              <a:lnSpc>
                <a:spcPts val="3392"/>
              </a:lnSpc>
            </a:pPr>
          </a:p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545454"/>
                </a:solidFill>
                <a:latin typeface="Telegraf"/>
                <a:ea typeface="Telegraf"/>
                <a:cs typeface="Telegraf"/>
                <a:sym typeface="Telegraf"/>
              </a:rPr>
              <a:t>Para aqueles que desejam desenvolver suas habilidades de liderança transformadora, o próximo passo é começar a implementar algumas das estratégias discutidas hoje e continuar aprendendo e crescendo como líderes.</a:t>
            </a:r>
          </a:p>
        </p:txBody>
      </p:sp>
      <p:sp>
        <p:nvSpPr>
          <p:cNvPr name="AutoShape 8" id="8"/>
          <p:cNvSpPr/>
          <p:nvPr/>
        </p:nvSpPr>
        <p:spPr>
          <a:xfrm>
            <a:off x="1936563" y="3309628"/>
            <a:ext cx="4784913" cy="0"/>
          </a:xfrm>
          <a:prstGeom prst="line">
            <a:avLst/>
          </a:prstGeom>
          <a:ln cap="flat" w="38100">
            <a:solidFill>
              <a:srgbClr val="DC9A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1255734" y="8461190"/>
            <a:ext cx="2706543" cy="723507"/>
            <a:chOff x="0" y="0"/>
            <a:chExt cx="3608723" cy="96467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08723" cy="964677"/>
            </a:xfrm>
            <a:custGeom>
              <a:avLst/>
              <a:gdLst/>
              <a:ahLst/>
              <a:cxnLst/>
              <a:rect r="r" b="b" t="t" l="l"/>
              <a:pathLst>
                <a:path h="964677" w="3608723">
                  <a:moveTo>
                    <a:pt x="0" y="0"/>
                  </a:moveTo>
                  <a:lnTo>
                    <a:pt x="3608723" y="0"/>
                  </a:lnTo>
                  <a:lnTo>
                    <a:pt x="3608723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401827" y="0"/>
              <a:ext cx="2206897" cy="964677"/>
            </a:xfrm>
            <a:custGeom>
              <a:avLst/>
              <a:gdLst/>
              <a:ahLst/>
              <a:cxnLst/>
              <a:rect r="r" b="b" t="t" l="l"/>
              <a:pathLst>
                <a:path h="964677" w="2206897">
                  <a:moveTo>
                    <a:pt x="0" y="0"/>
                  </a:moveTo>
                  <a:lnTo>
                    <a:pt x="2206896" y="0"/>
                  </a:lnTo>
                  <a:lnTo>
                    <a:pt x="2206896" y="964677"/>
                  </a:lnTo>
                  <a:lnTo>
                    <a:pt x="0" y="96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52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4511125" y="8387587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0" y="0"/>
                </a:lnTo>
                <a:lnTo>
                  <a:pt x="2583080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C9A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56864" y="1444637"/>
            <a:ext cx="285572" cy="285572"/>
            <a:chOff x="0" y="0"/>
            <a:chExt cx="75212" cy="752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5212" cy="75212"/>
            </a:xfrm>
            <a:custGeom>
              <a:avLst/>
              <a:gdLst/>
              <a:ahLst/>
              <a:cxnLst/>
              <a:rect r="r" b="b" t="t" l="l"/>
              <a:pathLst>
                <a:path h="75212" w="75212">
                  <a:moveTo>
                    <a:pt x="0" y="0"/>
                  </a:moveTo>
                  <a:lnTo>
                    <a:pt x="75212" y="0"/>
                  </a:lnTo>
                  <a:lnTo>
                    <a:pt x="75212" y="75212"/>
                  </a:lnTo>
                  <a:lnTo>
                    <a:pt x="0" y="752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5212" cy="1133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2360994" y="1568373"/>
            <a:ext cx="14406506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371139" y="7882259"/>
            <a:ext cx="10026072" cy="1404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36"/>
              </a:lnSpc>
            </a:pPr>
            <a:r>
              <a:rPr lang="en-US" sz="9934" b="true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Obrigado!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929028" y="8170426"/>
            <a:ext cx="2706543" cy="723507"/>
          </a:xfrm>
          <a:custGeom>
            <a:avLst/>
            <a:gdLst/>
            <a:ahLst/>
            <a:cxnLst/>
            <a:rect r="r" b="b" t="t" l="l"/>
            <a:pathLst>
              <a:path h="723507" w="2706543">
                <a:moveTo>
                  <a:pt x="0" y="0"/>
                </a:moveTo>
                <a:lnTo>
                  <a:pt x="2706543" y="0"/>
                </a:lnTo>
                <a:lnTo>
                  <a:pt x="2706543" y="723507"/>
                </a:lnTo>
                <a:lnTo>
                  <a:pt x="0" y="723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0" y="1730209"/>
            <a:ext cx="12621429" cy="8507305"/>
          </a:xfrm>
          <a:custGeom>
            <a:avLst/>
            <a:gdLst/>
            <a:ahLst/>
            <a:cxnLst/>
            <a:rect r="r" b="b" t="t" l="l"/>
            <a:pathLst>
              <a:path h="8507305" w="12621429">
                <a:moveTo>
                  <a:pt x="0" y="0"/>
                </a:moveTo>
                <a:lnTo>
                  <a:pt x="12621429" y="0"/>
                </a:lnTo>
                <a:lnTo>
                  <a:pt x="12621429" y="8507305"/>
                </a:lnTo>
                <a:lnTo>
                  <a:pt x="0" y="8507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</a:blip>
            <a:stretch>
              <a:fillRect l="0" t="0" r="-152147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84418" y="8096823"/>
            <a:ext cx="2583081" cy="870713"/>
          </a:xfrm>
          <a:custGeom>
            <a:avLst/>
            <a:gdLst/>
            <a:ahLst/>
            <a:cxnLst/>
            <a:rect r="r" b="b" t="t" l="l"/>
            <a:pathLst>
              <a:path h="870713" w="2583081">
                <a:moveTo>
                  <a:pt x="0" y="0"/>
                </a:moveTo>
                <a:lnTo>
                  <a:pt x="2583081" y="0"/>
                </a:lnTo>
                <a:lnTo>
                  <a:pt x="2583081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184418" y="8096823"/>
            <a:ext cx="797604" cy="870713"/>
          </a:xfrm>
          <a:custGeom>
            <a:avLst/>
            <a:gdLst/>
            <a:ahLst/>
            <a:cxnLst/>
            <a:rect r="r" b="b" t="t" l="l"/>
            <a:pathLst>
              <a:path h="870713" w="797604">
                <a:moveTo>
                  <a:pt x="0" y="0"/>
                </a:moveTo>
                <a:lnTo>
                  <a:pt x="797604" y="0"/>
                </a:lnTo>
                <a:lnTo>
                  <a:pt x="797604" y="870713"/>
                </a:lnTo>
                <a:lnTo>
                  <a:pt x="0" y="870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23855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DAGm6NutLso</dc:identifier>
  <dcterms:modified xsi:type="dcterms:W3CDTF">2011-08-01T06:04:30Z</dcterms:modified>
  <cp:revision>1</cp:revision>
  <dc:title>Apresentação Slides Corporativo Minimalista Azul</dc:title>
</cp:coreProperties>
</file>